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0" r:id="rId3"/>
    <p:sldId id="278" r:id="rId4"/>
    <p:sldId id="281" r:id="rId5"/>
    <p:sldId id="282" r:id="rId6"/>
    <p:sldId id="283" r:id="rId7"/>
    <p:sldId id="284" r:id="rId8"/>
    <p:sldId id="285" r:id="rId9"/>
    <p:sldId id="286" r:id="rId10"/>
    <p:sldId id="263" r:id="rId11"/>
    <p:sldId id="258" r:id="rId12"/>
    <p:sldId id="267" r:id="rId13"/>
    <p:sldId id="261" r:id="rId14"/>
    <p:sldId id="269" r:id="rId15"/>
    <p:sldId id="287" r:id="rId16"/>
    <p:sldId id="268" r:id="rId17"/>
    <p:sldId id="271" r:id="rId18"/>
    <p:sldId id="273" r:id="rId19"/>
    <p:sldId id="277" r:id="rId20"/>
    <p:sldId id="272" r:id="rId21"/>
    <p:sldId id="270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7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38017-0C64-7A41-B8C6-A10820B7D3FF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94B88-B6E9-FE4A-A6C0-ECF025CCB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1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www.nature.com</a:t>
            </a:r>
            <a:r>
              <a:rPr lang="en-US" dirty="0" smtClean="0"/>
              <a:t>/</a:t>
            </a:r>
            <a:r>
              <a:rPr lang="en-US" dirty="0" err="1" smtClean="0"/>
              <a:t>scitable</a:t>
            </a:r>
            <a:r>
              <a:rPr lang="en-US" dirty="0" smtClean="0"/>
              <a:t>/</a:t>
            </a:r>
            <a:r>
              <a:rPr lang="en-US" dirty="0" err="1" smtClean="0"/>
              <a:t>topicpage</a:t>
            </a:r>
            <a:r>
              <a:rPr lang="en-US" dirty="0" smtClean="0"/>
              <a:t>/thomas-hunt-morgan-and-sex-linkage-452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94B88-B6E9-FE4A-A6C0-ECF025CCB6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2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www.nature.com</a:t>
            </a:r>
            <a:r>
              <a:rPr lang="en-US" dirty="0" smtClean="0"/>
              <a:t>/</a:t>
            </a:r>
            <a:r>
              <a:rPr lang="en-US" dirty="0" err="1" smtClean="0"/>
              <a:t>scitable</a:t>
            </a:r>
            <a:r>
              <a:rPr lang="en-US" dirty="0" smtClean="0"/>
              <a:t>/</a:t>
            </a:r>
            <a:r>
              <a:rPr lang="en-US" dirty="0" err="1" smtClean="0"/>
              <a:t>topicpage</a:t>
            </a:r>
            <a:r>
              <a:rPr lang="en-US" dirty="0" smtClean="0"/>
              <a:t>/thomas-hunt-morgan-and-sex-linkage-452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94B88-B6E9-FE4A-A6C0-ECF025CCB6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8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491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1AF3CF8-0341-9747-9EB6-3E67D395E55A}" type="slidenum">
              <a:rPr lang="en-US" sz="1200">
                <a:latin typeface="Calibri" charset="0"/>
              </a:rPr>
              <a:pPr algn="r" eaLnBrk="1" hangingPunct="1"/>
              <a:t>10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94B88-B6E9-FE4A-A6C0-ECF025CCB6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9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12-03-26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Sex Linkage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50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w Cen MT" charset="0"/>
              </a:rPr>
              <a:t>Recall: Chromosome </a:t>
            </a:r>
            <a:r>
              <a:rPr lang="en-US" dirty="0">
                <a:latin typeface="Tw Cen MT" charset="0"/>
              </a:rPr>
              <a:t>Structure</a:t>
            </a:r>
          </a:p>
        </p:txBody>
      </p:sp>
      <p:sp>
        <p:nvSpPr>
          <p:cNvPr id="48130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37338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Tw Cen MT" charset="0"/>
              </a:rPr>
              <a:t>Each human cell has 46 chromosomes</a:t>
            </a:r>
          </a:p>
          <a:p>
            <a:pPr lvl="1" eaLnBrk="1" hangingPunct="1"/>
            <a:r>
              <a:rPr lang="en-US" dirty="0">
                <a:latin typeface="Tw Cen MT" charset="0"/>
              </a:rPr>
              <a:t>23 </a:t>
            </a:r>
            <a:r>
              <a:rPr lang="en-US" i="1" dirty="0">
                <a:latin typeface="Tw Cen MT" charset="0"/>
              </a:rPr>
              <a:t>pairs</a:t>
            </a:r>
            <a:r>
              <a:rPr lang="en-US" dirty="0">
                <a:latin typeface="Tw Cen MT" charset="0"/>
              </a:rPr>
              <a:t> in total </a:t>
            </a:r>
          </a:p>
          <a:p>
            <a:pPr lvl="1" eaLnBrk="1" hangingPunct="1"/>
            <a:r>
              <a:rPr lang="en-US" dirty="0">
                <a:latin typeface="Tw Cen MT" charset="0"/>
              </a:rPr>
              <a:t>22 are </a:t>
            </a:r>
            <a:r>
              <a:rPr lang="en-US" b="1" dirty="0">
                <a:latin typeface="Tw Cen MT" charset="0"/>
              </a:rPr>
              <a:t>autosomes</a:t>
            </a:r>
            <a:r>
              <a:rPr lang="en-US" dirty="0">
                <a:latin typeface="Tw Cen MT" charset="0"/>
              </a:rPr>
              <a:t> (not sex chromosomes)</a:t>
            </a:r>
          </a:p>
          <a:p>
            <a:pPr lvl="1" eaLnBrk="1" hangingPunct="1"/>
            <a:r>
              <a:rPr lang="en-US" b="1" dirty="0">
                <a:latin typeface="Tw Cen MT" charset="0"/>
              </a:rPr>
              <a:t>1 pair of sex chromosomes</a:t>
            </a:r>
          </a:p>
          <a:p>
            <a:pPr lvl="1" eaLnBrk="1" hangingPunct="1"/>
            <a:r>
              <a:rPr lang="en-US" dirty="0">
                <a:latin typeface="Tw Cen MT" charset="0"/>
              </a:rPr>
              <a:t>Each pair is</a:t>
            </a:r>
          </a:p>
          <a:p>
            <a:pPr lvl="1" eaLnBrk="1" hangingPunct="1">
              <a:buFont typeface="Wingdings 2" charset="0"/>
              <a:buNone/>
            </a:pPr>
            <a:r>
              <a:rPr lang="en-US" dirty="0">
                <a:latin typeface="Tw Cen MT" charset="0"/>
              </a:rPr>
              <a:t>homologous</a:t>
            </a:r>
            <a:r>
              <a:rPr lang="en-US" b="1" dirty="0">
                <a:latin typeface="Tw Cen MT" charset="0"/>
              </a:rPr>
              <a:t> </a:t>
            </a:r>
            <a:r>
              <a:rPr lang="en-US" dirty="0">
                <a:latin typeface="Tw Cen MT" charset="0"/>
              </a:rPr>
              <a:t>(similar </a:t>
            </a:r>
          </a:p>
          <a:p>
            <a:pPr lvl="1" eaLnBrk="1" hangingPunct="1">
              <a:buFont typeface="Wingdings 2" charset="0"/>
              <a:buNone/>
            </a:pPr>
            <a:r>
              <a:rPr lang="en-US" dirty="0">
                <a:latin typeface="Tw Cen MT" charset="0"/>
              </a:rPr>
              <a:t>but not the same</a:t>
            </a:r>
            <a:r>
              <a:rPr lang="en-US" dirty="0" smtClean="0">
                <a:latin typeface="Tw Cen MT" charset="0"/>
              </a:rPr>
              <a:t>)</a:t>
            </a:r>
          </a:p>
          <a:p>
            <a:pPr lvl="1" eaLnBrk="1" hangingPunct="1">
              <a:buFont typeface="Wingdings 2" charset="0"/>
              <a:buNone/>
            </a:pPr>
            <a:endParaRPr lang="en-US" dirty="0">
              <a:latin typeface="Tw Cen MT" charset="0"/>
            </a:endParaRPr>
          </a:p>
          <a:p>
            <a:pPr lvl="1" eaLnBrk="1" hangingPunct="1"/>
            <a:endParaRPr lang="en-US" dirty="0">
              <a:latin typeface="Tw Cen MT" charset="0"/>
            </a:endParaRPr>
          </a:p>
        </p:txBody>
      </p:sp>
      <p:sp>
        <p:nvSpPr>
          <p:cNvPr id="48131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845050" y="1589088"/>
            <a:ext cx="3886200" cy="4572000"/>
          </a:xfrm>
        </p:spPr>
        <p:txBody>
          <a:bodyPr/>
          <a:lstStyle/>
          <a:p>
            <a:pPr eaLnBrk="1" hangingPunct="1"/>
            <a:endParaRPr lang="en-US">
              <a:latin typeface="Tw Cen MT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57400"/>
            <a:ext cx="495300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Slide Number Placeholder 7"/>
          <p:cNvSpPr txBox="1">
            <a:spLocks noGrp="1"/>
          </p:cNvSpPr>
          <p:nvPr/>
        </p:nvSpPr>
        <p:spPr bwMode="auto"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fld id="{BFE4FC0B-2656-7C4A-8F1A-BA4AB51E6385}" type="slidenum">
              <a:rPr lang="en-US" sz="1200" b="1">
                <a:solidFill>
                  <a:srgbClr val="FFFFFF"/>
                </a:solidFill>
                <a:latin typeface="Tw Cen MT" charset="0"/>
              </a:rPr>
              <a:pPr algn="ctr" eaLnBrk="1" hangingPunct="1">
                <a:lnSpc>
                  <a:spcPct val="80000"/>
                </a:lnSpc>
              </a:pPr>
              <a:t>10</a:t>
            </a:fld>
            <a:endParaRPr lang="en-US" sz="1200" b="1">
              <a:solidFill>
                <a:srgbClr val="FFFFFF"/>
              </a:solidFill>
              <a:latin typeface="Tw Cen MT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501" y="5744394"/>
            <a:ext cx="82740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dirty="0">
                <a:latin typeface="Tw Cen MT" charset="0"/>
              </a:rPr>
              <a:t>Females have two X chromosomes, (XX)</a:t>
            </a:r>
          </a:p>
          <a:p>
            <a:pPr lvl="1"/>
            <a:r>
              <a:rPr lang="en-US" sz="2400" b="1" dirty="0">
                <a:latin typeface="Tw Cen MT" charset="0"/>
              </a:rPr>
              <a:t>Males have one X and one Y Chromosome (XY)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6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3809"/>
            <a:ext cx="8042276" cy="920482"/>
          </a:xfrm>
        </p:spPr>
        <p:txBody>
          <a:bodyPr/>
          <a:lstStyle/>
          <a:p>
            <a:r>
              <a:rPr lang="en-US" dirty="0" smtClean="0"/>
              <a:t>X and Y on a 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8429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/>
              <a:t>Karyotype </a:t>
            </a:r>
            <a:r>
              <a:rPr lang="en-US" sz="2000" dirty="0" smtClean="0"/>
              <a:t> is an arrangement of the chromosomes of an individual that has been sorted according to size and type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724" y="1778601"/>
            <a:ext cx="6914704" cy="50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37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aw: Law of 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Mendel’s law of segregation states that every individual possesses a pair of alleles and passes a randomly selected copy (one or the other) to its offspring.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706" y="3310852"/>
            <a:ext cx="4387915" cy="263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4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same happens for sex chromosomes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981" b="1981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97432" y="2902253"/>
            <a:ext cx="1205464" cy="12095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31" y="2902253"/>
            <a:ext cx="1205464" cy="120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61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Linked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Autosomal inheritance</a:t>
            </a:r>
            <a:r>
              <a:rPr lang="en-US" dirty="0" smtClean="0"/>
              <a:t>: inheritance of alleles located on autosomal (non-sex) chromosomes</a:t>
            </a:r>
          </a:p>
          <a:p>
            <a:pPr lvl="1"/>
            <a:r>
              <a:rPr lang="en-US" dirty="0" smtClean="0"/>
              <a:t>(This is all the inheritance we have dealt with up until now)</a:t>
            </a:r>
          </a:p>
          <a:p>
            <a:r>
              <a:rPr lang="en-US" b="1" dirty="0" smtClean="0"/>
              <a:t>Sex-linked</a:t>
            </a:r>
            <a:r>
              <a:rPr lang="en-US" dirty="0" smtClean="0"/>
              <a:t>: describes an allele that is found on one of the sex chromosomes (X or Y)</a:t>
            </a:r>
          </a:p>
          <a:p>
            <a:endParaRPr lang="en-US" dirty="0"/>
          </a:p>
          <a:p>
            <a:r>
              <a:rPr lang="en-US" sz="4800" dirty="0" err="1" smtClean="0"/>
              <a:t>Aa</a:t>
            </a:r>
            <a:r>
              <a:rPr lang="en-US" sz="4800" dirty="0" smtClean="0"/>
              <a:t>, </a:t>
            </a:r>
            <a:r>
              <a:rPr lang="en-US" sz="4800" dirty="0" err="1" smtClean="0"/>
              <a:t>C</a:t>
            </a:r>
            <a:r>
              <a:rPr lang="en-US" sz="4800" baseline="30000" dirty="0" err="1" smtClean="0"/>
              <a:t>D</a:t>
            </a:r>
            <a:r>
              <a:rPr lang="en-US" sz="4800" dirty="0" err="1"/>
              <a:t>C</a:t>
            </a:r>
            <a:r>
              <a:rPr lang="en-US" sz="4800" baseline="30000" dirty="0" err="1" smtClean="0"/>
              <a:t>d</a:t>
            </a:r>
            <a:r>
              <a:rPr lang="en-US" sz="4800" baseline="30000" dirty="0" smtClean="0"/>
              <a:t>		</a:t>
            </a:r>
            <a:r>
              <a:rPr lang="en-US" sz="4800" dirty="0" err="1" smtClean="0"/>
              <a:t>X</a:t>
            </a:r>
            <a:r>
              <a:rPr lang="en-US" sz="4800" baseline="30000" dirty="0" err="1" smtClean="0"/>
              <a:t>H</a:t>
            </a:r>
            <a:r>
              <a:rPr lang="en-US" sz="4800" dirty="0" err="1" smtClean="0"/>
              <a:t>X</a:t>
            </a:r>
            <a:r>
              <a:rPr lang="en-US" sz="4800" baseline="30000" dirty="0" err="1" smtClean="0"/>
              <a:t>h</a:t>
            </a:r>
            <a:r>
              <a:rPr lang="en-US" sz="4800" dirty="0" smtClean="0"/>
              <a:t>  X</a:t>
            </a:r>
            <a:r>
              <a:rPr lang="en-US" sz="4800" baseline="30000" dirty="0" smtClean="0"/>
              <a:t>H</a:t>
            </a:r>
            <a:r>
              <a:rPr lang="en-US" sz="4800" dirty="0" smtClean="0"/>
              <a:t>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7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Hemizygous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like before, females can be homozygous or heterozygous for a trait</a:t>
            </a:r>
          </a:p>
          <a:p>
            <a:r>
              <a:rPr lang="en-US" sz="3600" dirty="0" err="1"/>
              <a:t>X</a:t>
            </a:r>
            <a:r>
              <a:rPr lang="en-US" sz="3600" baseline="30000" dirty="0" err="1"/>
              <a:t>H</a:t>
            </a:r>
            <a:r>
              <a:rPr lang="en-US" sz="3600" dirty="0" err="1"/>
              <a:t>X</a:t>
            </a:r>
            <a:r>
              <a:rPr lang="en-US" sz="3600" baseline="30000" dirty="0" err="1"/>
              <a:t>h</a:t>
            </a:r>
            <a:r>
              <a:rPr lang="en-US" sz="3600" dirty="0"/>
              <a:t> </a:t>
            </a:r>
            <a:r>
              <a:rPr lang="en-US" sz="3600" dirty="0" smtClean="0"/>
              <a:t> or X</a:t>
            </a:r>
            <a:r>
              <a:rPr lang="en-US" sz="3600" baseline="30000" dirty="0" smtClean="0"/>
              <a:t>H</a:t>
            </a:r>
            <a:r>
              <a:rPr lang="en-US" sz="3600" dirty="0" smtClean="0"/>
              <a:t>X</a:t>
            </a:r>
            <a:r>
              <a:rPr lang="en-US" sz="3600" baseline="30000" dirty="0" smtClean="0"/>
              <a:t>H</a:t>
            </a:r>
            <a:endParaRPr lang="en-US" sz="3600" dirty="0" smtClean="0"/>
          </a:p>
          <a:p>
            <a:r>
              <a:rPr lang="en-US" dirty="0" smtClean="0"/>
              <a:t>Males are called </a:t>
            </a:r>
            <a:r>
              <a:rPr lang="en-US" b="1" dirty="0" err="1" smtClean="0"/>
              <a:t>hemizygous</a:t>
            </a:r>
            <a:r>
              <a:rPr lang="en-US" dirty="0" smtClean="0"/>
              <a:t> because they are neither heterozygous nor homozygous. They only have one possibility!</a:t>
            </a:r>
            <a:endParaRPr lang="en-US" dirty="0"/>
          </a:p>
          <a:p>
            <a:r>
              <a:rPr lang="en-US" sz="4000" dirty="0" smtClean="0"/>
              <a:t> </a:t>
            </a:r>
            <a:r>
              <a:rPr lang="en-US" sz="4000" dirty="0"/>
              <a:t>X</a:t>
            </a:r>
            <a:r>
              <a:rPr lang="en-US" sz="4000" baseline="30000" dirty="0"/>
              <a:t>H</a:t>
            </a:r>
            <a:r>
              <a:rPr lang="en-US" sz="4000" dirty="0"/>
              <a:t>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48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Linked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example, </a:t>
            </a:r>
            <a:r>
              <a:rPr lang="en-US" b="1" dirty="0" smtClean="0"/>
              <a:t>hemophilia A </a:t>
            </a:r>
            <a:r>
              <a:rPr lang="en-US" dirty="0" smtClean="0"/>
              <a:t>is a blood disease where it takes a long time for the blood to clot. The gene for hemophilia is located on the X chromosome and is recessive.</a:t>
            </a:r>
          </a:p>
          <a:p>
            <a:r>
              <a:rPr lang="en-US" dirty="0" smtClean="0"/>
              <a:t>If a woman carrying the hemophilia allele marries a man who does not have hemophilia, what are the odds their children will have hemophilia?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417" y="4523672"/>
            <a:ext cx="2657166" cy="199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7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4043"/>
            <a:ext cx="8042276" cy="900326"/>
          </a:xfrm>
        </p:spPr>
        <p:txBody>
          <a:bodyPr/>
          <a:lstStyle/>
          <a:p>
            <a:r>
              <a:rPr lang="en-US" dirty="0" smtClean="0"/>
              <a:t>How does it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123199"/>
            <a:ext cx="8042276" cy="4343400"/>
          </a:xfrm>
        </p:spPr>
        <p:txBody>
          <a:bodyPr/>
          <a:lstStyle/>
          <a:p>
            <a:r>
              <a:rPr lang="en-US" dirty="0" smtClean="0"/>
              <a:t>Let X</a:t>
            </a:r>
            <a:r>
              <a:rPr lang="en-US" baseline="30000" dirty="0" smtClean="0"/>
              <a:t>H</a:t>
            </a:r>
            <a:r>
              <a:rPr lang="en-US" dirty="0" smtClean="0"/>
              <a:t> represent the normal allele</a:t>
            </a:r>
          </a:p>
          <a:p>
            <a:r>
              <a:rPr lang="en-US" dirty="0" smtClean="0"/>
              <a:t>Let </a:t>
            </a:r>
            <a:r>
              <a:rPr lang="en-US" dirty="0" err="1" smtClean="0"/>
              <a:t>X</a:t>
            </a:r>
            <a:r>
              <a:rPr lang="en-US" baseline="30000" dirty="0" err="1" smtClean="0"/>
              <a:t>h</a:t>
            </a:r>
            <a:r>
              <a:rPr lang="en-US" dirty="0" smtClean="0"/>
              <a:t> represent the allele for hemophilia</a:t>
            </a:r>
          </a:p>
          <a:p>
            <a:r>
              <a:rPr lang="en-US" dirty="0" smtClean="0"/>
              <a:t>(Y is the Y chromosome)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3528" b="34640"/>
          <a:stretch/>
        </p:blipFill>
        <p:spPr>
          <a:xfrm>
            <a:off x="1" y="3164455"/>
            <a:ext cx="9156364" cy="36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18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4606"/>
          <a:stretch/>
        </p:blipFill>
        <p:spPr>
          <a:xfrm>
            <a:off x="0" y="1444532"/>
            <a:ext cx="9186380" cy="238342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49275" y="1909066"/>
            <a:ext cx="8042276" cy="4343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50% of the males are affected</a:t>
            </a:r>
          </a:p>
          <a:p>
            <a:r>
              <a:rPr lang="en-US" dirty="0" smtClean="0"/>
              <a:t>0% of the females are affected, although one is a carrier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9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70" y="0"/>
            <a:ext cx="7490785" cy="683313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310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 Comes the Sun King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194" y="2522493"/>
            <a:ext cx="3110956" cy="41997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53" y="2522494"/>
            <a:ext cx="4404691" cy="2811505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83553" y="1444532"/>
            <a:ext cx="8042276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The tale of King Henry VIII and Anne Boleyn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90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199132" cy="4343400"/>
          </a:xfrm>
        </p:spPr>
        <p:txBody>
          <a:bodyPr/>
          <a:lstStyle/>
          <a:p>
            <a:r>
              <a:rPr lang="en-US" b="1" dirty="0"/>
              <a:t>Carrier</a:t>
            </a:r>
            <a:r>
              <a:rPr lang="en-US" dirty="0"/>
              <a:t>: someone who does not </a:t>
            </a:r>
            <a:r>
              <a:rPr lang="en-US" dirty="0" smtClean="0"/>
              <a:t>have the phenotype of </a:t>
            </a:r>
            <a:r>
              <a:rPr lang="en-US" dirty="0"/>
              <a:t>a </a:t>
            </a:r>
            <a:r>
              <a:rPr lang="en-US" dirty="0" smtClean="0"/>
              <a:t>condition but </a:t>
            </a:r>
            <a:r>
              <a:rPr lang="en-US" dirty="0"/>
              <a:t>has the allele for the </a:t>
            </a:r>
            <a:r>
              <a:rPr lang="en-US" dirty="0" smtClean="0"/>
              <a:t>condition. </a:t>
            </a:r>
          </a:p>
          <a:p>
            <a:r>
              <a:rPr lang="en-US" dirty="0" smtClean="0"/>
              <a:t>This </a:t>
            </a:r>
            <a:r>
              <a:rPr lang="en-US" dirty="0"/>
              <a:t>usually </a:t>
            </a:r>
            <a:r>
              <a:rPr lang="en-US" dirty="0" smtClean="0"/>
              <a:t>applies to recessive genes</a:t>
            </a:r>
            <a:endParaRPr lang="en-US" dirty="0"/>
          </a:p>
          <a:p>
            <a:r>
              <a:rPr lang="en-US" dirty="0" smtClean="0"/>
              <a:t>For sex-linked genes, only FEMALES can be carriers.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26" y="3817839"/>
            <a:ext cx="3040161" cy="30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394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Sex-Linked Genes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Male Pattern Baldness</a:t>
            </a:r>
          </a:p>
          <a:p>
            <a:pPr lvl="1"/>
            <a:r>
              <a:rPr lang="en-US" dirty="0" smtClean="0"/>
              <a:t>Located on the X chromosome</a:t>
            </a:r>
          </a:p>
          <a:p>
            <a:pPr lvl="1"/>
            <a:r>
              <a:rPr lang="en-US" dirty="0" smtClean="0"/>
              <a:t>Recessive</a:t>
            </a:r>
          </a:p>
          <a:p>
            <a:pPr lvl="1"/>
            <a:r>
              <a:rPr lang="en-US" dirty="0" smtClean="0"/>
              <a:t>If you are male and your mothers father had it, you will get it. It is rare in females.</a:t>
            </a:r>
          </a:p>
          <a:p>
            <a:pPr lvl="1"/>
            <a:r>
              <a:rPr lang="en-US" dirty="0" smtClean="0"/>
              <a:t>Why?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366" y="3796876"/>
            <a:ext cx="4872510" cy="292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1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Pattern Baldness - 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257799"/>
          </a:xfrm>
        </p:spPr>
        <p:txBody>
          <a:bodyPr>
            <a:normAutofit/>
          </a:bodyPr>
          <a:lstStyle/>
          <a:p>
            <a:r>
              <a:rPr lang="en-US" dirty="0" smtClean="0"/>
              <a:t>Let X</a:t>
            </a:r>
            <a:r>
              <a:rPr lang="en-US" baseline="30000" dirty="0" smtClean="0"/>
              <a:t>B</a:t>
            </a:r>
            <a:r>
              <a:rPr lang="en-US" dirty="0" smtClean="0"/>
              <a:t> represent the normal hair allele, and </a:t>
            </a:r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r>
              <a:rPr lang="en-US" dirty="0" smtClean="0"/>
              <a:t> represent the baldness allele</a:t>
            </a:r>
            <a:endParaRPr lang="en-US" dirty="0"/>
          </a:p>
          <a:p>
            <a:r>
              <a:rPr lang="en-US" dirty="0" smtClean="0"/>
              <a:t>P - 		Normal Female 	x 	Bald Male</a:t>
            </a:r>
          </a:p>
          <a:p>
            <a:pPr marL="349250" lvl="1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	X</a:t>
            </a:r>
            <a:r>
              <a:rPr lang="en-US" sz="3200" baseline="30000" dirty="0" smtClean="0"/>
              <a:t>B</a:t>
            </a:r>
            <a:r>
              <a:rPr lang="en-US" sz="3200" dirty="0" smtClean="0"/>
              <a:t>X</a:t>
            </a:r>
            <a:r>
              <a:rPr lang="en-US" sz="3200" baseline="30000" dirty="0" smtClean="0"/>
              <a:t>B</a:t>
            </a:r>
            <a:r>
              <a:rPr lang="en-US" sz="3200" dirty="0" smtClean="0"/>
              <a:t> 		x	</a:t>
            </a:r>
            <a:r>
              <a:rPr lang="en-US" sz="32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30000" dirty="0" err="1" smtClean="0">
                <a:solidFill>
                  <a:srgbClr val="FF0000"/>
                </a:solidFill>
              </a:rPr>
              <a:t>b</a:t>
            </a:r>
            <a:r>
              <a:rPr lang="en-US" sz="3200" dirty="0" err="1" smtClean="0"/>
              <a:t>Y</a:t>
            </a:r>
            <a:endParaRPr lang="en-US" sz="3200" dirty="0" smtClean="0"/>
          </a:p>
          <a:p>
            <a:pPr marL="349250" lvl="1" indent="0">
              <a:buNone/>
            </a:pPr>
            <a:endParaRPr lang="en-US" sz="3200" dirty="0"/>
          </a:p>
          <a:p>
            <a:pPr marL="349250" lvl="1" indent="0">
              <a:buNone/>
            </a:pPr>
            <a:endParaRPr lang="en-US" sz="3200" dirty="0" smtClean="0"/>
          </a:p>
          <a:p>
            <a:pPr marL="349250" lvl="1" indent="0">
              <a:buNone/>
            </a:pPr>
            <a:endParaRPr lang="en-US" sz="3200" dirty="0"/>
          </a:p>
          <a:p>
            <a:pPr marL="349250" lvl="1" indent="0">
              <a:buNone/>
            </a:pPr>
            <a:endParaRPr lang="en-US" sz="2400" dirty="0" smtClean="0"/>
          </a:p>
          <a:p>
            <a:pPr marL="349250" lvl="1" indent="0"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9250" lvl="1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Both sons are normal, both daughters are carriers!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349250" lvl="1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64875"/>
              </p:ext>
            </p:extLst>
          </p:nvPr>
        </p:nvGraphicFramePr>
        <p:xfrm>
          <a:off x="999902" y="3839298"/>
          <a:ext cx="726472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491286"/>
                <a:gridCol w="2741436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Y</a:t>
                      </a:r>
                      <a:endParaRPr lang="en-US" sz="24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X</a:t>
                      </a:r>
                      <a:r>
                        <a:rPr lang="en-US" sz="2400" baseline="30000" dirty="0" err="1" smtClean="0"/>
                        <a:t>B</a:t>
                      </a:r>
                      <a:r>
                        <a:rPr lang="en-US" sz="2400" baseline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2400" baseline="300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400" dirty="0" smtClean="0"/>
                        <a:t>Carrier Female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r>
                        <a:rPr lang="en-US" sz="2400" baseline="0" dirty="0" smtClean="0"/>
                        <a:t>Y</a:t>
                      </a:r>
                    </a:p>
                    <a:p>
                      <a:r>
                        <a:rPr lang="en-US" sz="2400" baseline="0" dirty="0" smtClean="0"/>
                        <a:t>Normal Male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X</a:t>
                      </a:r>
                      <a:r>
                        <a:rPr lang="en-US" sz="2400" baseline="30000" dirty="0" err="1" smtClean="0"/>
                        <a:t>B</a:t>
                      </a:r>
                      <a:r>
                        <a:rPr lang="en-US" sz="2400" baseline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2400" baseline="300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400" dirty="0" smtClean="0"/>
                        <a:t>Carrier Female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r>
                        <a:rPr lang="en-US" sz="2400" baseline="0" dirty="0" smtClean="0"/>
                        <a:t>Y</a:t>
                      </a:r>
                    </a:p>
                    <a:p>
                      <a:r>
                        <a:rPr lang="en-US" sz="2400" baseline="0" dirty="0" smtClean="0"/>
                        <a:t>Normal Male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90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Pattern Baldness = F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031047"/>
          </a:xfrm>
        </p:spPr>
        <p:txBody>
          <a:bodyPr>
            <a:norm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- 	</a:t>
            </a:r>
            <a:r>
              <a:rPr lang="en-US" dirty="0" smtClean="0"/>
              <a:t>Carrier Female </a:t>
            </a:r>
            <a:r>
              <a:rPr lang="en-US" dirty="0"/>
              <a:t>	x 	</a:t>
            </a:r>
            <a:r>
              <a:rPr lang="en-US" dirty="0" smtClean="0"/>
              <a:t>Normal </a:t>
            </a:r>
            <a:r>
              <a:rPr lang="en-US" dirty="0"/>
              <a:t>Male</a:t>
            </a:r>
          </a:p>
          <a:p>
            <a:pPr marL="349250" lvl="1" indent="0">
              <a:buNone/>
            </a:pPr>
            <a:r>
              <a:rPr lang="en-US" sz="3200" dirty="0"/>
              <a:t>		</a:t>
            </a:r>
            <a:r>
              <a:rPr lang="en-US" sz="3200" dirty="0" err="1" smtClean="0"/>
              <a:t>X</a:t>
            </a:r>
            <a:r>
              <a:rPr lang="en-US" sz="3200" baseline="30000" dirty="0" err="1" smtClean="0"/>
              <a:t>B</a:t>
            </a:r>
            <a:r>
              <a:rPr lang="en-US" sz="32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30000" dirty="0" err="1" smtClean="0">
                <a:solidFill>
                  <a:srgbClr val="FF0000"/>
                </a:solidFill>
              </a:rPr>
              <a:t>b</a:t>
            </a:r>
            <a:r>
              <a:rPr lang="en-US" sz="3200" dirty="0" smtClean="0"/>
              <a:t> </a:t>
            </a:r>
            <a:r>
              <a:rPr lang="en-US" sz="3200" dirty="0"/>
              <a:t>		x	</a:t>
            </a:r>
            <a:r>
              <a:rPr lang="en-US" sz="3200" dirty="0" smtClean="0"/>
              <a:t>X</a:t>
            </a:r>
            <a:r>
              <a:rPr lang="en-US" sz="3200" baseline="30000" dirty="0" smtClean="0"/>
              <a:t>B</a:t>
            </a:r>
            <a:r>
              <a:rPr lang="en-US" sz="3200" dirty="0" smtClean="0"/>
              <a:t>Y</a:t>
            </a:r>
            <a:endParaRPr lang="en-US" sz="3200" dirty="0"/>
          </a:p>
          <a:p>
            <a:pPr marL="349250" lvl="1" indent="0">
              <a:buNone/>
            </a:pPr>
            <a:endParaRPr lang="en-US" sz="3200" dirty="0"/>
          </a:p>
          <a:p>
            <a:pPr marL="349250" lvl="1" indent="0">
              <a:buNone/>
            </a:pPr>
            <a:endParaRPr lang="en-US" sz="3200" dirty="0"/>
          </a:p>
          <a:p>
            <a:pPr marL="349250" lvl="1" indent="0">
              <a:buNone/>
            </a:pPr>
            <a:endParaRPr lang="en-US" sz="3200" dirty="0"/>
          </a:p>
          <a:p>
            <a:pPr marL="349250" lvl="1" indent="0">
              <a:buNone/>
            </a:pPr>
            <a:endParaRPr lang="en-US" sz="2400" dirty="0"/>
          </a:p>
          <a:p>
            <a:pPr marL="349250" lvl="1" indent="0"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349250" lvl="1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100% of females are normal, ½ of sons are normal, ½ of sons are affected</a:t>
            </a:r>
          </a:p>
          <a:p>
            <a:pPr marL="349250" lvl="1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Altogether, ¼ of children are affected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931015"/>
              </p:ext>
            </p:extLst>
          </p:nvPr>
        </p:nvGraphicFramePr>
        <p:xfrm>
          <a:off x="999902" y="2787738"/>
          <a:ext cx="726472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491286"/>
                <a:gridCol w="2741436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Y</a:t>
                      </a:r>
                      <a:endParaRPr lang="en-US" sz="24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r>
                        <a:rPr lang="en-US" sz="2400" baseline="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</a:p>
                    <a:p>
                      <a:r>
                        <a:rPr lang="en-US" sz="2400" dirty="0" smtClean="0"/>
                        <a:t>Normal Female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en-US" sz="2400" baseline="30000" dirty="0" smtClean="0"/>
                        <a:t>B</a:t>
                      </a:r>
                      <a:r>
                        <a:rPr lang="en-US" sz="2400" baseline="0" dirty="0" smtClean="0"/>
                        <a:t>Y</a:t>
                      </a:r>
                    </a:p>
                    <a:p>
                      <a:r>
                        <a:rPr lang="en-US" sz="2400" baseline="0" dirty="0" smtClean="0"/>
                        <a:t>Normal Male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X</a:t>
                      </a:r>
                      <a:r>
                        <a:rPr lang="en-US" sz="2400" baseline="30000" dirty="0" err="1" smtClean="0"/>
                        <a:t>B</a:t>
                      </a:r>
                      <a:r>
                        <a:rPr lang="en-US" sz="2400" baseline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en-US" sz="2400" baseline="300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400" dirty="0" smtClean="0"/>
                        <a:t>Carrier </a:t>
                      </a:r>
                      <a:r>
                        <a:rPr lang="en-US" sz="2400" dirty="0" smtClean="0"/>
                        <a:t>Female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400" baseline="30000" dirty="0" err="1" smtClean="0">
                          <a:solidFill>
                            <a:srgbClr val="FF0000"/>
                          </a:solidFill>
                        </a:rPr>
                        <a:t>b</a:t>
                      </a:r>
                      <a:r>
                        <a:rPr lang="en-US" sz="2400" baseline="0" dirty="0" err="1" smtClean="0"/>
                        <a:t>Y</a:t>
                      </a:r>
                      <a:endParaRPr lang="en-US" sz="2400" baseline="0" dirty="0" smtClean="0"/>
                    </a:p>
                    <a:p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Affected Male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658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a bald female?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It could happen, but you’d need</a:t>
            </a:r>
          </a:p>
          <a:p>
            <a:pPr marL="0" indent="0">
              <a:buNone/>
            </a:pPr>
            <a:r>
              <a:rPr lang="en-US" dirty="0" smtClean="0"/>
              <a:t>Bald or Carrier Female	x 	Bald Male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b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b</a:t>
            </a:r>
            <a:r>
              <a:rPr lang="en-US" baseline="30000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chemeClr val="tx1"/>
                </a:solidFill>
              </a:rPr>
              <a:t>or</a:t>
            </a:r>
            <a:r>
              <a:rPr lang="en-US" dirty="0" smtClean="0"/>
              <a:t>  </a:t>
            </a:r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		x	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b</a:t>
            </a:r>
            <a:r>
              <a:rPr lang="en-US" dirty="0" err="1" smtClean="0"/>
              <a:t>Y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There are also Y-linked diseases</a:t>
            </a:r>
          </a:p>
          <a:p>
            <a:r>
              <a:rPr lang="en-US" dirty="0" smtClean="0"/>
              <a:t>Obviously, only males can get it.</a:t>
            </a:r>
          </a:p>
          <a:p>
            <a:r>
              <a:rPr lang="en-US" dirty="0" smtClean="0"/>
              <a:t>If your dad has it, you will get it</a:t>
            </a:r>
          </a:p>
          <a:p>
            <a:r>
              <a:rPr lang="en-US" dirty="0" smtClean="0"/>
              <a:t>Less common because the Y chromosome is smaller and has less genes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000" y="1808980"/>
            <a:ext cx="1847915" cy="234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67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53224"/>
            <a:ext cx="8042276" cy="1036745"/>
          </a:xfrm>
        </p:spPr>
        <p:txBody>
          <a:bodyPr/>
          <a:lstStyle/>
          <a:p>
            <a:r>
              <a:rPr lang="en-US" dirty="0" smtClean="0"/>
              <a:t>T.H. Morgan’s Flies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6279717" cy="4343400"/>
          </a:xfrm>
        </p:spPr>
        <p:txBody>
          <a:bodyPr/>
          <a:lstStyle/>
          <a:p>
            <a:r>
              <a:rPr lang="en-US" dirty="0" smtClean="0"/>
              <a:t>Context: 1908 – before anyone knew the link between chromosomes and heredity</a:t>
            </a:r>
          </a:p>
          <a:p>
            <a:r>
              <a:rPr lang="en-US" dirty="0" smtClean="0"/>
              <a:t>Working with the fruit fly, </a:t>
            </a:r>
            <a:r>
              <a:rPr lang="en-US" b="1" i="1" dirty="0" err="1" smtClean="0"/>
              <a:t>Drosophlia</a:t>
            </a:r>
            <a:r>
              <a:rPr lang="en-US" b="1" i="1" dirty="0" smtClean="0"/>
              <a:t> melanogaster</a:t>
            </a:r>
          </a:p>
          <a:p>
            <a:r>
              <a:rPr lang="en-US" dirty="0" smtClean="0"/>
              <a:t>A model organism for genetics</a:t>
            </a:r>
          </a:p>
          <a:p>
            <a:r>
              <a:rPr lang="en-US" dirty="0" smtClean="0"/>
              <a:t>Won the Nobel Prize in 1933 for discovering that chromosomes carried heritable material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992" y="1289969"/>
            <a:ext cx="2057400" cy="2882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407" y="4716449"/>
            <a:ext cx="2268985" cy="164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36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day in the lab…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252" y="3610560"/>
            <a:ext cx="4315114" cy="3156198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9275" y="1479973"/>
            <a:ext cx="8042276" cy="4343400"/>
          </a:xfrm>
        </p:spPr>
        <p:txBody>
          <a:bodyPr/>
          <a:lstStyle/>
          <a:p>
            <a:r>
              <a:rPr lang="en-US" dirty="0" smtClean="0"/>
              <a:t>Was looking at flies, who normally have </a:t>
            </a:r>
            <a:r>
              <a:rPr lang="en-US" b="1" dirty="0" smtClean="0"/>
              <a:t>wild type </a:t>
            </a:r>
            <a:r>
              <a:rPr lang="en-US" dirty="0" smtClean="0"/>
              <a:t>red eyes, saw a fly with white eyes</a:t>
            </a:r>
          </a:p>
          <a:p>
            <a:r>
              <a:rPr lang="en-US" dirty="0" smtClean="0"/>
              <a:t>Wanted to do a breeding analysis to understand about white eyes</a:t>
            </a:r>
          </a:p>
          <a:p>
            <a:r>
              <a:rPr lang="en-US" dirty="0" smtClean="0"/>
              <a:t>Did a </a:t>
            </a:r>
            <a:r>
              <a:rPr lang="en-US" b="1" dirty="0" smtClean="0"/>
              <a:t>test cross</a:t>
            </a:r>
          </a:p>
        </p:txBody>
      </p:sp>
    </p:spTree>
    <p:extLst>
      <p:ext uri="{BB962C8B-B14F-4D97-AF65-F5344CB8AC3E}">
        <p14:creationId xmlns:p14="http://schemas.microsoft.com/office/powerpoint/2010/main" val="354377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05039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</a:t>
            </a:r>
            <a:r>
              <a:rPr lang="en-US" b="1" dirty="0"/>
              <a:t>test cross </a:t>
            </a:r>
            <a:r>
              <a:rPr lang="en-US" dirty="0"/>
              <a:t>is used to </a:t>
            </a:r>
            <a:r>
              <a:rPr lang="en-US" dirty="0" smtClean="0"/>
              <a:t>determine </a:t>
            </a:r>
            <a:r>
              <a:rPr lang="en-US" dirty="0"/>
              <a:t>the genotype </a:t>
            </a:r>
            <a:br>
              <a:rPr lang="en-US" dirty="0"/>
            </a:br>
            <a:r>
              <a:rPr lang="en-US" dirty="0"/>
              <a:t>of an individual </a:t>
            </a:r>
            <a:r>
              <a:rPr lang="en-US" dirty="0" smtClean="0"/>
              <a:t>exhibiting a </a:t>
            </a:r>
            <a:r>
              <a:rPr lang="en-US" dirty="0"/>
              <a:t>dominant trait </a:t>
            </a:r>
            <a:endParaRPr lang="en-US" dirty="0" smtClean="0"/>
          </a:p>
          <a:p>
            <a:r>
              <a:rPr lang="en-US" dirty="0" smtClean="0"/>
              <a:t>Determine if this individual is homozygous or heterozygous (HH or </a:t>
            </a:r>
            <a:r>
              <a:rPr lang="en-US" dirty="0" err="1" smtClean="0"/>
              <a:t>Hh</a:t>
            </a:r>
            <a:r>
              <a:rPr lang="en-US" dirty="0" smtClean="0"/>
              <a:t>)</a:t>
            </a:r>
          </a:p>
          <a:p>
            <a:r>
              <a:rPr lang="en-US" u="sng" dirty="0" smtClean="0"/>
              <a:t>How? 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dirty="0" smtClean="0"/>
              <a:t>Cross a dominant phenotype</a:t>
            </a:r>
            <a:br>
              <a:rPr lang="en-US" dirty="0" smtClean="0"/>
            </a:br>
            <a:r>
              <a:rPr lang="en-US" dirty="0" smtClean="0"/>
              <a:t>individual to one with the </a:t>
            </a:r>
            <a:br>
              <a:rPr lang="en-US" dirty="0" smtClean="0"/>
            </a:br>
            <a:r>
              <a:rPr lang="en-US" dirty="0" smtClean="0"/>
              <a:t>recessive phenotype.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By observing the resulting </a:t>
            </a:r>
            <a:br>
              <a:rPr lang="en-US" dirty="0" smtClean="0"/>
            </a:br>
            <a:r>
              <a:rPr lang="en-US" dirty="0" smtClean="0"/>
              <a:t>phenotypes, you can figure </a:t>
            </a:r>
            <a:br>
              <a:rPr lang="en-US" dirty="0" smtClean="0"/>
            </a:br>
            <a:r>
              <a:rPr lang="en-US" dirty="0" smtClean="0"/>
              <a:t>out the genotype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296" y="3243285"/>
            <a:ext cx="3547741" cy="340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28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he crossed them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873" r="1873"/>
          <a:stretch>
            <a:fillRect/>
          </a:stretch>
        </p:blipFill>
        <p:spPr>
          <a:xfrm>
            <a:off x="303372" y="1652773"/>
            <a:ext cx="8840628" cy="4774567"/>
          </a:xfrm>
        </p:spPr>
      </p:pic>
      <p:sp>
        <p:nvSpPr>
          <p:cNvPr id="5" name="Rectangle 4"/>
          <p:cNvSpPr/>
          <p:nvPr/>
        </p:nvSpPr>
        <p:spPr>
          <a:xfrm>
            <a:off x="4716883" y="1444532"/>
            <a:ext cx="4427118" cy="498280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334" y="3305546"/>
            <a:ext cx="2057400" cy="2882900"/>
          </a:xfrm>
          <a:prstGeom prst="rect">
            <a:avLst/>
          </a:prstGeom>
        </p:spPr>
      </p:pic>
      <p:sp>
        <p:nvSpPr>
          <p:cNvPr id="7" name="Cloud Callout 6"/>
          <p:cNvSpPr/>
          <p:nvPr/>
        </p:nvSpPr>
        <p:spPr>
          <a:xfrm>
            <a:off x="6551226" y="1652773"/>
            <a:ext cx="2398757" cy="1652773"/>
          </a:xfrm>
          <a:prstGeom prst="cloudCallout">
            <a:avLst>
              <a:gd name="adj1" fmla="val -47724"/>
              <a:gd name="adj2" fmla="val 905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Maybe white eyes are lethal in females?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0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he crossed them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873" r="1873"/>
          <a:stretch>
            <a:fillRect/>
          </a:stretch>
        </p:blipFill>
        <p:spPr>
          <a:xfrm>
            <a:off x="303372" y="1652773"/>
            <a:ext cx="8840628" cy="4774567"/>
          </a:xfrm>
        </p:spPr>
      </p:pic>
      <p:sp>
        <p:nvSpPr>
          <p:cNvPr id="8" name="Rectangle 7"/>
          <p:cNvSpPr/>
          <p:nvPr/>
        </p:nvSpPr>
        <p:spPr>
          <a:xfrm>
            <a:off x="289765" y="1444532"/>
            <a:ext cx="4427118" cy="498280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16" y="3305546"/>
            <a:ext cx="2057400" cy="2882900"/>
          </a:xfrm>
          <a:prstGeom prst="rect">
            <a:avLst/>
          </a:prstGeom>
        </p:spPr>
      </p:pic>
      <p:sp>
        <p:nvSpPr>
          <p:cNvPr id="10" name="Cloud Callout 9"/>
          <p:cNvSpPr/>
          <p:nvPr/>
        </p:nvSpPr>
        <p:spPr>
          <a:xfrm>
            <a:off x="1749778" y="1652773"/>
            <a:ext cx="3499555" cy="1652773"/>
          </a:xfrm>
          <a:prstGeom prst="cloudCallout">
            <a:avLst>
              <a:gd name="adj1" fmla="val -32401"/>
              <a:gd name="adj2" fmla="val 905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I guess not….but what does this have to do with sex?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2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Morgan’s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4770896" cy="4343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appearance of white eyes in females shows that this trait is not lethal in females.</a:t>
            </a:r>
          </a:p>
          <a:p>
            <a:r>
              <a:rPr lang="en-US" dirty="0"/>
              <a:t>All possible combinations of white eyes and sex are possible.</a:t>
            </a:r>
          </a:p>
          <a:p>
            <a:r>
              <a:rPr lang="en-US" dirty="0"/>
              <a:t>The white-eye trait can be carried over to females when F</a:t>
            </a:r>
            <a:r>
              <a:rPr lang="en-US" baseline="-25000" dirty="0"/>
              <a:t>1</a:t>
            </a:r>
            <a:r>
              <a:rPr lang="en-US" dirty="0"/>
              <a:t> females are crossed with white-eyed males.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505" y="1600201"/>
            <a:ext cx="3197578" cy="465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7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it have to do with chromosomes?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male and females seemed to have slightly different chromosomes</a:t>
            </a:r>
          </a:p>
          <a:p>
            <a:r>
              <a:rPr lang="en-US" dirty="0" smtClean="0"/>
              <a:t>Morgan found that the gene for white eyes seemed to follow the inheritance of sex</a:t>
            </a:r>
          </a:p>
          <a:p>
            <a:r>
              <a:rPr lang="en-US" dirty="0" smtClean="0"/>
              <a:t>From these and other crosses, he was able to figure out that genes were carried on chromosomes!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310" t="18844"/>
          <a:stretch/>
        </p:blipFill>
        <p:spPr>
          <a:xfrm>
            <a:off x="2116667" y="4523166"/>
            <a:ext cx="4684888" cy="233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26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389</TotalTime>
  <Words>776</Words>
  <Application>Microsoft Macintosh PowerPoint</Application>
  <PresentationFormat>On-screen Show (4:3)</PresentationFormat>
  <Paragraphs>143</Paragraphs>
  <Slides>24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Breeze</vt:lpstr>
      <vt:lpstr>Sex Linkage</vt:lpstr>
      <vt:lpstr>Here Comes the Sun King</vt:lpstr>
      <vt:lpstr>T.H. Morgan’s Flies</vt:lpstr>
      <vt:lpstr>One day in the lab…</vt:lpstr>
      <vt:lpstr>Test Cross</vt:lpstr>
      <vt:lpstr>So he crossed them</vt:lpstr>
      <vt:lpstr>So he crossed them</vt:lpstr>
      <vt:lpstr>Morgan’s Results</vt:lpstr>
      <vt:lpstr>Did it have to do with chromosomes?</vt:lpstr>
      <vt:lpstr>Recall: Chromosome Structure</vt:lpstr>
      <vt:lpstr>X and Y on a Karyotype</vt:lpstr>
      <vt:lpstr>1st Law: Law of Segregation</vt:lpstr>
      <vt:lpstr>The same happens for sex chromosomes</vt:lpstr>
      <vt:lpstr>Sex Linked Inheritance</vt:lpstr>
      <vt:lpstr>Hemizygous</vt:lpstr>
      <vt:lpstr>Sex Linked Problems</vt:lpstr>
      <vt:lpstr>How does it work</vt:lpstr>
      <vt:lpstr>Results</vt:lpstr>
      <vt:lpstr>PowerPoint Presentation</vt:lpstr>
      <vt:lpstr>Carrier</vt:lpstr>
      <vt:lpstr>Sex-Linked Genes</vt:lpstr>
      <vt:lpstr>Male Pattern Baldness - P</vt:lpstr>
      <vt:lpstr>Male Pattern Baldness = F1</vt:lpstr>
      <vt:lpstr>What about a bald female?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Linkage</dc:title>
  <dc:creator>David Sheps</dc:creator>
  <cp:lastModifiedBy>David Sheps</cp:lastModifiedBy>
  <cp:revision>22</cp:revision>
  <dcterms:created xsi:type="dcterms:W3CDTF">2012-03-24T17:06:59Z</dcterms:created>
  <dcterms:modified xsi:type="dcterms:W3CDTF">2012-03-26T15:02:22Z</dcterms:modified>
</cp:coreProperties>
</file>